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F19BE-B40F-086B-36B1-C221998893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22A1C33-4C20-C8C2-3F68-F833A1E5A2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C0120F4-1D8E-45DB-D6C6-EDA727B0F531}"/>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5" name="Footer Placeholder 4">
            <a:extLst>
              <a:ext uri="{FF2B5EF4-FFF2-40B4-BE49-F238E27FC236}">
                <a16:creationId xmlns:a16="http://schemas.microsoft.com/office/drawing/2014/main" id="{EFC64C56-48CF-A799-E13B-440324B7D6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CDD38E-5292-A8A7-1814-471A572938A4}"/>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573017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54283-1232-CAE3-86A5-2FD448E5A4B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68BB1A9-697C-B0F7-B3A7-562541B515B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1AF8B2-A55F-3937-74CB-EA2498B1361A}"/>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5" name="Footer Placeholder 4">
            <a:extLst>
              <a:ext uri="{FF2B5EF4-FFF2-40B4-BE49-F238E27FC236}">
                <a16:creationId xmlns:a16="http://schemas.microsoft.com/office/drawing/2014/main" id="{2DD692EC-F2E6-819D-CE0A-C4DC55A5E7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0243CE7-E5E5-931C-135E-CA6C0AFE707E}"/>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13676585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CD8304-BB3D-633F-347A-7A4429AE286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219DE97-EF47-1E6D-F151-58FBDA16F5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5EB427-56C2-A731-9CEC-1E09CCEC4B17}"/>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5" name="Footer Placeholder 4">
            <a:extLst>
              <a:ext uri="{FF2B5EF4-FFF2-40B4-BE49-F238E27FC236}">
                <a16:creationId xmlns:a16="http://schemas.microsoft.com/office/drawing/2014/main" id="{2860E5CF-D4B3-145F-5A13-4A00EB9E7DC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99EA19-BFCD-D8CF-5EA1-09AC8A433658}"/>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3090086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3E546-98C8-77D0-AFC5-4AE9F81B9AA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AE30C21-0CA6-FC87-1F2B-644326690A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A482D14-FE50-0C10-A62F-4215F7C1C0E9}"/>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5" name="Footer Placeholder 4">
            <a:extLst>
              <a:ext uri="{FF2B5EF4-FFF2-40B4-BE49-F238E27FC236}">
                <a16:creationId xmlns:a16="http://schemas.microsoft.com/office/drawing/2014/main" id="{7AA794F0-9DA4-DE3E-0D8B-05B2ADE60C3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153E0B-9FD8-16F8-6C3C-294D621CDC52}"/>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1367548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EBFF2-4756-587B-42FE-94DEBC226D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0355991-3CBA-2B8A-A884-78F6B5DA7A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3E9133-5CBF-0AA8-D6E6-BA9E82B26F29}"/>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5" name="Footer Placeholder 4">
            <a:extLst>
              <a:ext uri="{FF2B5EF4-FFF2-40B4-BE49-F238E27FC236}">
                <a16:creationId xmlns:a16="http://schemas.microsoft.com/office/drawing/2014/main" id="{13D32C5F-64EE-E70F-3C37-09894C7F7B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986EB32-8A09-E699-47D6-3579B8BBEABD}"/>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446451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3BF01-66AE-1A7C-6F17-462ADAD7974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B290761-E821-1A02-9DEE-A00B375029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114DB39-77BA-E2B0-7C1E-8C274A99E23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9DE059E-680E-1EFC-F93D-410460ED2A53}"/>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6" name="Footer Placeholder 5">
            <a:extLst>
              <a:ext uri="{FF2B5EF4-FFF2-40B4-BE49-F238E27FC236}">
                <a16:creationId xmlns:a16="http://schemas.microsoft.com/office/drawing/2014/main" id="{FA73698D-BE3B-6A46-837A-24BAE32F04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CBE0E54-43C6-EE5A-3E70-F9EA5FC691F6}"/>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849724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5EB12-645F-5ED1-5A0F-CB8AC01A9D0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B293B4-A5B0-97B9-D514-A3DD8923E6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795BF9-B844-AD49-6A64-249ADC234F5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149606F-D68E-6C50-DDC0-FF6ACFC4C75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29A67B-DE39-0844-BDCB-8DA99E83F3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EB8F307-A8DE-A345-256D-693DEFCED5F7}"/>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8" name="Footer Placeholder 7">
            <a:extLst>
              <a:ext uri="{FF2B5EF4-FFF2-40B4-BE49-F238E27FC236}">
                <a16:creationId xmlns:a16="http://schemas.microsoft.com/office/drawing/2014/main" id="{629BAF19-DB9F-E080-8E48-CCC8BD71545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A3D02E-2CE0-1E7B-DBE7-9ADF47D6A56D}"/>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228351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38441-2B94-598C-CF35-013BFDFE97A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596328D-C723-39D8-6008-97764F272357}"/>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4" name="Footer Placeholder 3">
            <a:extLst>
              <a:ext uri="{FF2B5EF4-FFF2-40B4-BE49-F238E27FC236}">
                <a16:creationId xmlns:a16="http://schemas.microsoft.com/office/drawing/2014/main" id="{7F922182-CDF7-275F-5463-F62716CCA6A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3F7D9A8-3F58-BA27-4F95-21475805D0CA}"/>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1401247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C0B2B7-132C-71D7-02E5-0A8916BDD5D9}"/>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3" name="Footer Placeholder 2">
            <a:extLst>
              <a:ext uri="{FF2B5EF4-FFF2-40B4-BE49-F238E27FC236}">
                <a16:creationId xmlns:a16="http://schemas.microsoft.com/office/drawing/2014/main" id="{EFFAFD92-FD4E-55BF-0F0A-26C4E49D376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3E99E25-B1EB-348F-A816-B9FA61E4480F}"/>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79294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B7E53-3E2F-6666-3CD0-DE47576A5C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2FAFD09-A378-A4BA-5C00-DD8BF00D24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E379017-D583-F532-F7B5-25B068AB00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E9EB33-4A35-31AE-E4DF-53A521068E15}"/>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6" name="Footer Placeholder 5">
            <a:extLst>
              <a:ext uri="{FF2B5EF4-FFF2-40B4-BE49-F238E27FC236}">
                <a16:creationId xmlns:a16="http://schemas.microsoft.com/office/drawing/2014/main" id="{590825E8-833E-B4A0-079E-DACA25D6C6D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EC5C181-18C1-2065-F195-F271BD61FF46}"/>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3958781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1AAAD-9C3D-C064-7DE7-5BB1FF6FA2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29D4DB3-75E6-7FC2-363F-126C6EF1A7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903CB49-9063-38B5-E30A-561DCEF0E3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9320DB-F2D2-0714-9742-E1CA7A80A907}"/>
              </a:ext>
            </a:extLst>
          </p:cNvPr>
          <p:cNvSpPr>
            <a:spLocks noGrp="1"/>
          </p:cNvSpPr>
          <p:nvPr>
            <p:ph type="dt" sz="half" idx="10"/>
          </p:nvPr>
        </p:nvSpPr>
        <p:spPr/>
        <p:txBody>
          <a:bodyPr/>
          <a:lstStyle/>
          <a:p>
            <a:fld id="{06B62ACB-002F-434F-A1FE-129B9B3CC0BE}" type="datetimeFigureOut">
              <a:rPr lang="en-IN" smtClean="0"/>
              <a:t>05-06-2022</a:t>
            </a:fld>
            <a:endParaRPr lang="en-IN"/>
          </a:p>
        </p:txBody>
      </p:sp>
      <p:sp>
        <p:nvSpPr>
          <p:cNvPr id="6" name="Footer Placeholder 5">
            <a:extLst>
              <a:ext uri="{FF2B5EF4-FFF2-40B4-BE49-F238E27FC236}">
                <a16:creationId xmlns:a16="http://schemas.microsoft.com/office/drawing/2014/main" id="{23A951C8-3FFA-D6A0-E449-72FB5A32B7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BEBE52F-F9F3-BE0A-0130-F6C32BAC85B5}"/>
              </a:ext>
            </a:extLst>
          </p:cNvPr>
          <p:cNvSpPr>
            <a:spLocks noGrp="1"/>
          </p:cNvSpPr>
          <p:nvPr>
            <p:ph type="sldNum" sz="quarter" idx="12"/>
          </p:nvPr>
        </p:nvSpPr>
        <p:spPr/>
        <p:txBody>
          <a:bodyPr/>
          <a:lstStyle/>
          <a:p>
            <a:fld id="{C4403098-146F-432A-924F-980B7CDE500F}" type="slidenum">
              <a:rPr lang="en-IN" smtClean="0"/>
              <a:t>‹#›</a:t>
            </a:fld>
            <a:endParaRPr lang="en-IN"/>
          </a:p>
        </p:txBody>
      </p:sp>
    </p:spTree>
    <p:extLst>
      <p:ext uri="{BB962C8B-B14F-4D97-AF65-F5344CB8AC3E}">
        <p14:creationId xmlns:p14="http://schemas.microsoft.com/office/powerpoint/2010/main" val="3754856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0CEB99-6DEF-9B42-D031-F4492FE095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60F0CD0-D191-5AF9-2BCA-83BCF7255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34B704-2BBF-FCF4-A46C-DF72E57153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B62ACB-002F-434F-A1FE-129B9B3CC0BE}" type="datetimeFigureOut">
              <a:rPr lang="en-IN" smtClean="0"/>
              <a:t>05-06-2022</a:t>
            </a:fld>
            <a:endParaRPr lang="en-IN"/>
          </a:p>
        </p:txBody>
      </p:sp>
      <p:sp>
        <p:nvSpPr>
          <p:cNvPr id="5" name="Footer Placeholder 4">
            <a:extLst>
              <a:ext uri="{FF2B5EF4-FFF2-40B4-BE49-F238E27FC236}">
                <a16:creationId xmlns:a16="http://schemas.microsoft.com/office/drawing/2014/main" id="{B1C7D443-1750-4627-19AA-A35F746B41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B3E3EBB-C679-E2C7-89F5-75DCD71105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403098-146F-432A-924F-980B7CDE500F}" type="slidenum">
              <a:rPr lang="en-IN" smtClean="0"/>
              <a:t>‹#›</a:t>
            </a:fld>
            <a:endParaRPr lang="en-IN"/>
          </a:p>
        </p:txBody>
      </p:sp>
    </p:spTree>
    <p:extLst>
      <p:ext uri="{BB962C8B-B14F-4D97-AF65-F5344CB8AC3E}">
        <p14:creationId xmlns:p14="http://schemas.microsoft.com/office/powerpoint/2010/main" val="3506251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8B605-8B74-56E4-31F4-6F89DBD8D6D8}"/>
              </a:ext>
            </a:extLst>
          </p:cNvPr>
          <p:cNvSpPr>
            <a:spLocks noGrp="1"/>
          </p:cNvSpPr>
          <p:nvPr>
            <p:ph type="ctrTitle"/>
          </p:nvPr>
        </p:nvSpPr>
        <p:spPr>
          <a:xfrm>
            <a:off x="829559" y="1553066"/>
            <a:ext cx="10972800" cy="3751868"/>
          </a:xfrm>
        </p:spPr>
        <p:txBody>
          <a:bodyPr>
            <a:normAutofit fontScale="90000"/>
          </a:bodyPr>
          <a:lstStyle/>
          <a:p>
            <a:pPr marL="0" marR="0" lvl="0" indent="0" algn="l" defTabSz="914400" rtl="0" eaLnBrk="1" fontAlgn="auto" latinLnBrk="0" hangingPunct="1">
              <a:lnSpc>
                <a:spcPct val="90000"/>
              </a:lnSpc>
              <a:spcBef>
                <a:spcPts val="1000"/>
              </a:spcBef>
              <a:spcAft>
                <a:spcPts val="0"/>
              </a:spcAft>
              <a:tabLst/>
              <a:defRPr/>
            </a:pPr>
            <a:r>
              <a:rPr kumimoji="0" lang="en-US" sz="5400" b="1" i="0" u="sng" strike="noStrike" kern="1200" cap="none" spc="0" normalizeH="0" baseline="0" noProof="0" dirty="0">
                <a:ln>
                  <a:noFill/>
                </a:ln>
                <a:solidFill>
                  <a:prstClr val="black"/>
                </a:solidFill>
                <a:effectLst/>
                <a:uLnTx/>
                <a:uFillTx/>
                <a:latin typeface="Calibri" panose="020F0502020204030204"/>
                <a:ea typeface="+mn-ea"/>
                <a:cs typeface="+mn-cs"/>
              </a:rPr>
              <a:t>Name:</a:t>
            </a:r>
            <a:r>
              <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rPr>
              <a:t> Dharineesh Karthikeyan</a:t>
            </a:r>
            <a:br>
              <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US" sz="5400" b="1" i="0" u="sng" strike="noStrike" kern="1200" cap="none" spc="0" normalizeH="0" baseline="0" noProof="0" dirty="0">
                <a:ln>
                  <a:noFill/>
                </a:ln>
                <a:solidFill>
                  <a:prstClr val="black"/>
                </a:solidFill>
                <a:effectLst/>
                <a:uLnTx/>
                <a:uFillTx/>
                <a:latin typeface="Calibri" panose="020F0502020204030204"/>
                <a:ea typeface="+mn-ea"/>
                <a:cs typeface="+mn-cs"/>
              </a:rPr>
              <a:t>Roll.no:</a:t>
            </a:r>
            <a:r>
              <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rPr>
              <a:t> CB.SC.I5DAS18006</a:t>
            </a:r>
            <a:br>
              <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US" sz="5400" b="1" i="0" u="sng" strike="noStrike" kern="1200" cap="none" spc="0" normalizeH="0" baseline="0" noProof="0" dirty="0">
                <a:ln>
                  <a:noFill/>
                </a:ln>
                <a:solidFill>
                  <a:prstClr val="black"/>
                </a:solidFill>
                <a:effectLst/>
                <a:uLnTx/>
                <a:uFillTx/>
                <a:latin typeface="Calibri" panose="020F0502020204030204"/>
                <a:ea typeface="+mn-ea"/>
                <a:cs typeface="+mn-cs"/>
              </a:rPr>
              <a:t>Title:</a:t>
            </a:r>
            <a:r>
              <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rPr>
              <a:t> AutoML App for Learning/Deploying Machine Learning models</a:t>
            </a:r>
            <a:br>
              <a:rPr kumimoji="0" lang="en-IN" sz="5400" b="0" i="0" u="none" strike="noStrike" kern="1200" cap="none" spc="0" normalizeH="0" baseline="0" noProof="0" dirty="0">
                <a:ln>
                  <a:noFill/>
                </a:ln>
                <a:solidFill>
                  <a:prstClr val="black"/>
                </a:solidFill>
                <a:effectLst/>
                <a:uLnTx/>
                <a:uFillTx/>
                <a:latin typeface="Calibri" panose="020F0502020204030204"/>
                <a:ea typeface="+mn-ea"/>
                <a:cs typeface="+mn-cs"/>
              </a:rPr>
            </a:br>
            <a:endParaRPr lang="en-IN" dirty="0"/>
          </a:p>
        </p:txBody>
      </p:sp>
    </p:spTree>
    <p:extLst>
      <p:ext uri="{BB962C8B-B14F-4D97-AF65-F5344CB8AC3E}">
        <p14:creationId xmlns:p14="http://schemas.microsoft.com/office/powerpoint/2010/main" val="437752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D84CA8-EFF6-7D4D-54D2-23A6DF5BBC57}"/>
              </a:ext>
            </a:extLst>
          </p:cNvPr>
          <p:cNvSpPr>
            <a:spLocks noGrp="1"/>
          </p:cNvSpPr>
          <p:nvPr>
            <p:ph type="ctrTitle"/>
          </p:nvPr>
        </p:nvSpPr>
        <p:spPr/>
        <p:txBody>
          <a:bodyPr/>
          <a:lstStyle/>
          <a:p>
            <a:r>
              <a:rPr lang="en-US" dirty="0"/>
              <a:t>Thank You</a:t>
            </a:r>
            <a:endParaRPr lang="en-IN" dirty="0"/>
          </a:p>
        </p:txBody>
      </p:sp>
      <p:sp>
        <p:nvSpPr>
          <p:cNvPr id="5" name="Subtitle 4">
            <a:extLst>
              <a:ext uri="{FF2B5EF4-FFF2-40B4-BE49-F238E27FC236}">
                <a16:creationId xmlns:a16="http://schemas.microsoft.com/office/drawing/2014/main" id="{4945637A-17B8-FD0D-8D1F-D35D3435E268}"/>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2391082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CE2BD-170B-16C4-D80B-7DEF7B236966}"/>
              </a:ext>
            </a:extLst>
          </p:cNvPr>
          <p:cNvSpPr>
            <a:spLocks noGrp="1"/>
          </p:cNvSpPr>
          <p:nvPr>
            <p:ph type="title"/>
          </p:nvPr>
        </p:nvSpPr>
        <p:spPr/>
        <p:txBody>
          <a:bodyPr/>
          <a:lstStyle/>
          <a:p>
            <a:r>
              <a:rPr lang="en-US" dirty="0"/>
              <a:t>Tentative Problem - Recap</a:t>
            </a:r>
            <a:endParaRPr lang="en-IN" dirty="0"/>
          </a:p>
        </p:txBody>
      </p:sp>
      <p:sp>
        <p:nvSpPr>
          <p:cNvPr id="3" name="Content Placeholder 2">
            <a:extLst>
              <a:ext uri="{FF2B5EF4-FFF2-40B4-BE49-F238E27FC236}">
                <a16:creationId xmlns:a16="http://schemas.microsoft.com/office/drawing/2014/main" id="{0161F3A9-4F35-6154-8399-B1CE90D725CB}"/>
              </a:ext>
            </a:extLst>
          </p:cNvPr>
          <p:cNvSpPr>
            <a:spLocks noGrp="1"/>
          </p:cNvSpPr>
          <p:nvPr>
            <p:ph idx="1"/>
          </p:nvPr>
        </p:nvSpPr>
        <p:spPr>
          <a:xfrm>
            <a:off x="838200" y="1489435"/>
            <a:ext cx="10515600" cy="5231876"/>
          </a:xfrm>
        </p:spPr>
        <p:txBody>
          <a:bodyPr>
            <a:normAutofit fontScale="77500" lnSpcReduction="20000"/>
          </a:bodyPr>
          <a:lstStyle/>
          <a:p>
            <a:r>
              <a:rPr lang="en-US" dirty="0"/>
              <a:t>AutoML stands for Automated Machine Learning which provides methods and processes to make Machine Learning available for non-Machine Learning experts, to improve efficiency of Machine Learning and to accelerate research on Machine Learning. </a:t>
            </a:r>
          </a:p>
          <a:p>
            <a:r>
              <a:rPr lang="en-US" dirty="0"/>
              <a:t>By automating the time-consuming, iterative tasks of machine learning model development. It allows data scientists, analysts, and developers to build ML models with high scale, efficiency, and productivity all while sustaining model quality.</a:t>
            </a:r>
          </a:p>
          <a:p>
            <a:r>
              <a:rPr lang="en-US" dirty="0"/>
              <a:t> The success of a machine learning (ML) model crucially relies on human machine learning experts to perform the following tasks:</a:t>
            </a:r>
          </a:p>
          <a:p>
            <a:pPr marL="914400" lvl="2" indent="0">
              <a:buNone/>
            </a:pPr>
            <a:r>
              <a:rPr lang="en-US" dirty="0"/>
              <a:t>• Pre-process and clean the data. </a:t>
            </a:r>
          </a:p>
          <a:p>
            <a:pPr marL="914400" lvl="2" indent="0">
              <a:buNone/>
            </a:pPr>
            <a:r>
              <a:rPr lang="en-US" dirty="0"/>
              <a:t>• Select and construct appropriate features. </a:t>
            </a:r>
          </a:p>
          <a:p>
            <a:pPr marL="914400" lvl="2" indent="0">
              <a:buNone/>
            </a:pPr>
            <a:r>
              <a:rPr lang="en-US" dirty="0"/>
              <a:t>• Select an appropriate model. </a:t>
            </a:r>
          </a:p>
          <a:p>
            <a:pPr marL="914400" lvl="2" indent="0">
              <a:buNone/>
            </a:pPr>
            <a:r>
              <a:rPr lang="en-US" dirty="0"/>
              <a:t>• Optimize model hyperparameters. </a:t>
            </a:r>
          </a:p>
          <a:p>
            <a:pPr marL="914400" lvl="2" indent="0">
              <a:buNone/>
            </a:pPr>
            <a:r>
              <a:rPr lang="en-US" dirty="0"/>
              <a:t>• Critically analyze the results obtained. </a:t>
            </a:r>
          </a:p>
          <a:p>
            <a:r>
              <a:rPr lang="en-US" dirty="0"/>
              <a:t>When trying to build an AutoML system we need to take into considerations all of the above tasks and make sure they can be automated and made easy for a non-Machine learning expert to understand and build machine learning models on any data needed. </a:t>
            </a:r>
            <a:endParaRPr lang="en-IN" dirty="0"/>
          </a:p>
        </p:txBody>
      </p:sp>
    </p:spTree>
    <p:extLst>
      <p:ext uri="{BB962C8B-B14F-4D97-AF65-F5344CB8AC3E}">
        <p14:creationId xmlns:p14="http://schemas.microsoft.com/office/powerpoint/2010/main" val="3937765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F0CA3-196C-1EB5-688A-4006B5E2C456}"/>
              </a:ext>
            </a:extLst>
          </p:cNvPr>
          <p:cNvSpPr>
            <a:spLocks noGrp="1"/>
          </p:cNvSpPr>
          <p:nvPr>
            <p:ph type="title"/>
          </p:nvPr>
        </p:nvSpPr>
        <p:spPr/>
        <p:txBody>
          <a:bodyPr/>
          <a:lstStyle/>
          <a:p>
            <a:r>
              <a:rPr lang="en-US" dirty="0"/>
              <a:t>Last Review</a:t>
            </a:r>
            <a:endParaRPr lang="en-IN" dirty="0"/>
          </a:p>
        </p:txBody>
      </p:sp>
      <p:sp>
        <p:nvSpPr>
          <p:cNvPr id="3" name="Content Placeholder 2">
            <a:extLst>
              <a:ext uri="{FF2B5EF4-FFF2-40B4-BE49-F238E27FC236}">
                <a16:creationId xmlns:a16="http://schemas.microsoft.com/office/drawing/2014/main" id="{94250621-13E8-34A9-CC8F-E3FAA2FFB17E}"/>
              </a:ext>
            </a:extLst>
          </p:cNvPr>
          <p:cNvSpPr>
            <a:spLocks noGrp="1"/>
          </p:cNvSpPr>
          <p:nvPr>
            <p:ph idx="1"/>
          </p:nvPr>
        </p:nvSpPr>
        <p:spPr/>
        <p:txBody>
          <a:bodyPr>
            <a:normAutofit lnSpcReduction="10000"/>
          </a:bodyPr>
          <a:lstStyle/>
          <a:p>
            <a:r>
              <a:rPr lang="en-US" dirty="0"/>
              <a:t>In the last review, I had successfully completed the classification task of the AutoML. </a:t>
            </a:r>
          </a:p>
          <a:p>
            <a:r>
              <a:rPr lang="en-IN" dirty="0"/>
              <a:t>I also created a simple web-based UI using Streamlit to support the task of automatically creating ML models by the user using just buttons and not writing a single line of code for any dataset.</a:t>
            </a:r>
          </a:p>
          <a:p>
            <a:r>
              <a:rPr lang="en-IN" dirty="0"/>
              <a:t>During the last review, there were a few bugs/issues with the automating part of a few sections of the classification task which had to be fixed.</a:t>
            </a:r>
          </a:p>
          <a:p>
            <a:r>
              <a:rPr lang="en-IN" dirty="0"/>
              <a:t>In the last review, the future plans for the project plan included introducing a more user-friendly front end app for user to interact with, and also complete the regression task of AutoML as well.</a:t>
            </a:r>
          </a:p>
        </p:txBody>
      </p:sp>
    </p:spTree>
    <p:extLst>
      <p:ext uri="{BB962C8B-B14F-4D97-AF65-F5344CB8AC3E}">
        <p14:creationId xmlns:p14="http://schemas.microsoft.com/office/powerpoint/2010/main" val="2365377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72450-7C11-C1AC-9C6A-C0D9DA53124D}"/>
              </a:ext>
            </a:extLst>
          </p:cNvPr>
          <p:cNvSpPr>
            <a:spLocks noGrp="1"/>
          </p:cNvSpPr>
          <p:nvPr>
            <p:ph type="title"/>
          </p:nvPr>
        </p:nvSpPr>
        <p:spPr/>
        <p:txBody>
          <a:bodyPr/>
          <a:lstStyle/>
          <a:p>
            <a:r>
              <a:rPr lang="en-US" dirty="0"/>
              <a:t>User-friendly UI (Introduction Page)</a:t>
            </a:r>
            <a:endParaRPr lang="en-IN" dirty="0"/>
          </a:p>
        </p:txBody>
      </p:sp>
      <p:sp>
        <p:nvSpPr>
          <p:cNvPr id="8" name="Content Placeholder 7">
            <a:extLst>
              <a:ext uri="{FF2B5EF4-FFF2-40B4-BE49-F238E27FC236}">
                <a16:creationId xmlns:a16="http://schemas.microsoft.com/office/drawing/2014/main" id="{8061A46B-49BD-C23D-178E-29F15510437A}"/>
              </a:ext>
            </a:extLst>
          </p:cNvPr>
          <p:cNvSpPr>
            <a:spLocks noGrp="1"/>
          </p:cNvSpPr>
          <p:nvPr>
            <p:ph idx="1"/>
          </p:nvPr>
        </p:nvSpPr>
        <p:spPr/>
        <p:txBody>
          <a:bodyPr/>
          <a:lstStyle/>
          <a:p>
            <a:r>
              <a:rPr lang="en-US" dirty="0"/>
              <a:t>Whenever the user loads the app, he is first greeted with a simple welcome page and directs the user to the next upcoming pages depending on the user’s needs.</a:t>
            </a:r>
          </a:p>
          <a:p>
            <a:r>
              <a:rPr lang="en-US" dirty="0"/>
              <a:t>The user depending on his needs/choice can choose if he wants to perform a classification or regression task. </a:t>
            </a:r>
          </a:p>
          <a:p>
            <a:endParaRPr lang="en-IN" dirty="0"/>
          </a:p>
          <a:p>
            <a:endParaRPr lang="en-IN" dirty="0"/>
          </a:p>
        </p:txBody>
      </p:sp>
      <p:pic>
        <p:nvPicPr>
          <p:cNvPr id="10" name="Picture 9">
            <a:extLst>
              <a:ext uri="{FF2B5EF4-FFF2-40B4-BE49-F238E27FC236}">
                <a16:creationId xmlns:a16="http://schemas.microsoft.com/office/drawing/2014/main" id="{C1C483B0-71B3-C187-E899-33D51C4761B9}"/>
              </a:ext>
            </a:extLst>
          </p:cNvPr>
          <p:cNvPicPr>
            <a:picLocks noChangeAspect="1"/>
          </p:cNvPicPr>
          <p:nvPr/>
        </p:nvPicPr>
        <p:blipFill>
          <a:blip r:embed="rId2"/>
          <a:stretch>
            <a:fillRect/>
          </a:stretch>
        </p:blipFill>
        <p:spPr>
          <a:xfrm>
            <a:off x="2482104" y="4009177"/>
            <a:ext cx="7830821" cy="2610274"/>
          </a:xfrm>
          <a:prstGeom prst="rect">
            <a:avLst/>
          </a:prstGeom>
        </p:spPr>
      </p:pic>
    </p:spTree>
    <p:extLst>
      <p:ext uri="{BB962C8B-B14F-4D97-AF65-F5344CB8AC3E}">
        <p14:creationId xmlns:p14="http://schemas.microsoft.com/office/powerpoint/2010/main" val="124293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BA53E-24B8-CB94-754F-6D509B1AF9DE}"/>
              </a:ext>
            </a:extLst>
          </p:cNvPr>
          <p:cNvSpPr>
            <a:spLocks noGrp="1"/>
          </p:cNvSpPr>
          <p:nvPr>
            <p:ph type="title"/>
          </p:nvPr>
        </p:nvSpPr>
        <p:spPr>
          <a:xfrm>
            <a:off x="838200" y="210294"/>
            <a:ext cx="10515600" cy="1325563"/>
          </a:xfrm>
        </p:spPr>
        <p:txBody>
          <a:bodyPr/>
          <a:lstStyle/>
          <a:p>
            <a:endParaRPr lang="en-IN" dirty="0"/>
          </a:p>
        </p:txBody>
      </p:sp>
      <p:sp>
        <p:nvSpPr>
          <p:cNvPr id="3" name="Content Placeholder 2">
            <a:extLst>
              <a:ext uri="{FF2B5EF4-FFF2-40B4-BE49-F238E27FC236}">
                <a16:creationId xmlns:a16="http://schemas.microsoft.com/office/drawing/2014/main" id="{686E9976-AA26-B107-A811-99587C07F567}"/>
              </a:ext>
            </a:extLst>
          </p:cNvPr>
          <p:cNvSpPr>
            <a:spLocks noGrp="1"/>
          </p:cNvSpPr>
          <p:nvPr>
            <p:ph idx="1"/>
          </p:nvPr>
        </p:nvSpPr>
        <p:spPr>
          <a:xfrm>
            <a:off x="838200" y="1568908"/>
            <a:ext cx="10515600" cy="4923967"/>
          </a:xfrm>
        </p:spPr>
        <p:txBody>
          <a:bodyPr/>
          <a:lstStyle/>
          <a:p>
            <a:r>
              <a:rPr lang="en-US" dirty="0"/>
              <a:t>On the left side of the introduction page, the user can select the intended task – classification or regression with the help of the dropdown box provided.</a:t>
            </a:r>
          </a:p>
          <a:p>
            <a:endParaRPr lang="en-US" dirty="0"/>
          </a:p>
          <a:p>
            <a:endParaRPr lang="en-US" dirty="0"/>
          </a:p>
          <a:p>
            <a:endParaRPr lang="en-US" dirty="0"/>
          </a:p>
          <a:p>
            <a:endParaRPr lang="en-US" dirty="0"/>
          </a:p>
          <a:p>
            <a:endParaRPr lang="en-US" dirty="0"/>
          </a:p>
          <a:p>
            <a:r>
              <a:rPr lang="en-US" dirty="0"/>
              <a:t>Based on the user’s selection, the corresponding page is loaded and the user can start building the model by uploading the dataset first.</a:t>
            </a:r>
          </a:p>
          <a:p>
            <a:endParaRPr lang="en-IN" dirty="0"/>
          </a:p>
        </p:txBody>
      </p:sp>
      <p:pic>
        <p:nvPicPr>
          <p:cNvPr id="5" name="Picture 4">
            <a:extLst>
              <a:ext uri="{FF2B5EF4-FFF2-40B4-BE49-F238E27FC236}">
                <a16:creationId xmlns:a16="http://schemas.microsoft.com/office/drawing/2014/main" id="{4B41D2FC-3229-8D74-34B7-28FBE7583456}"/>
              </a:ext>
            </a:extLst>
          </p:cNvPr>
          <p:cNvPicPr>
            <a:picLocks noChangeAspect="1"/>
          </p:cNvPicPr>
          <p:nvPr/>
        </p:nvPicPr>
        <p:blipFill>
          <a:blip r:embed="rId2"/>
          <a:stretch>
            <a:fillRect/>
          </a:stretch>
        </p:blipFill>
        <p:spPr>
          <a:xfrm>
            <a:off x="4477132" y="2863940"/>
            <a:ext cx="2674408" cy="2455683"/>
          </a:xfrm>
          <a:prstGeom prst="rect">
            <a:avLst/>
          </a:prstGeom>
        </p:spPr>
      </p:pic>
    </p:spTree>
    <p:extLst>
      <p:ext uri="{BB962C8B-B14F-4D97-AF65-F5344CB8AC3E}">
        <p14:creationId xmlns:p14="http://schemas.microsoft.com/office/powerpoint/2010/main" val="2876359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504AF-7ECA-1084-1E80-053A6C60AF70}"/>
              </a:ext>
            </a:extLst>
          </p:cNvPr>
          <p:cNvSpPr>
            <a:spLocks noGrp="1"/>
          </p:cNvSpPr>
          <p:nvPr>
            <p:ph type="title"/>
          </p:nvPr>
        </p:nvSpPr>
        <p:spPr/>
        <p:txBody>
          <a:bodyPr/>
          <a:lstStyle/>
          <a:p>
            <a:r>
              <a:rPr lang="en-US"/>
              <a:t>AutoML - Regression </a:t>
            </a:r>
            <a:r>
              <a:rPr lang="en-US" dirty="0"/>
              <a:t>Task</a:t>
            </a:r>
            <a:endParaRPr lang="en-IN" dirty="0"/>
          </a:p>
        </p:txBody>
      </p:sp>
      <p:pic>
        <p:nvPicPr>
          <p:cNvPr id="4" name="reg-part1">
            <a:hlinkClick r:id="" action="ppaction://media"/>
            <a:extLst>
              <a:ext uri="{FF2B5EF4-FFF2-40B4-BE49-F238E27FC236}">
                <a16:creationId xmlns:a16="http://schemas.microsoft.com/office/drawing/2014/main" id="{ECC9F67C-2EC0-C258-1858-606533A538B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92200" y="1825625"/>
            <a:ext cx="10007600" cy="4351338"/>
          </a:xfrm>
        </p:spPr>
      </p:pic>
    </p:spTree>
    <p:extLst>
      <p:ext uri="{BB962C8B-B14F-4D97-AF65-F5344CB8AC3E}">
        <p14:creationId xmlns:p14="http://schemas.microsoft.com/office/powerpoint/2010/main" val="1688089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9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FD824-EE0B-5857-F20C-579890DBCE1A}"/>
              </a:ext>
            </a:extLst>
          </p:cNvPr>
          <p:cNvSpPr>
            <a:spLocks noGrp="1"/>
          </p:cNvSpPr>
          <p:nvPr>
            <p:ph type="title"/>
          </p:nvPr>
        </p:nvSpPr>
        <p:spPr/>
        <p:txBody>
          <a:bodyPr/>
          <a:lstStyle/>
          <a:p>
            <a:endParaRPr lang="en-IN"/>
          </a:p>
        </p:txBody>
      </p:sp>
      <p:pic>
        <p:nvPicPr>
          <p:cNvPr id="7" name="reg-part2">
            <a:hlinkClick r:id="" action="ppaction://media"/>
            <a:extLst>
              <a:ext uri="{FF2B5EF4-FFF2-40B4-BE49-F238E27FC236}">
                <a16:creationId xmlns:a16="http://schemas.microsoft.com/office/drawing/2014/main" id="{05EC9F7B-D635-26F1-AA44-F69201A5B9D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92200" y="1825625"/>
            <a:ext cx="10007600" cy="4351338"/>
          </a:xfrm>
        </p:spPr>
      </p:pic>
    </p:spTree>
    <p:extLst>
      <p:ext uri="{BB962C8B-B14F-4D97-AF65-F5344CB8AC3E}">
        <p14:creationId xmlns:p14="http://schemas.microsoft.com/office/powerpoint/2010/main" val="373124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96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05D1A-30C5-9FEF-ACDF-4AD71F98E412}"/>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2DC1C424-886D-FB07-ABC5-F1C4D3819B11}"/>
              </a:ext>
            </a:extLst>
          </p:cNvPr>
          <p:cNvSpPr>
            <a:spLocks noGrp="1"/>
          </p:cNvSpPr>
          <p:nvPr>
            <p:ph idx="1"/>
          </p:nvPr>
        </p:nvSpPr>
        <p:spPr/>
        <p:txBody>
          <a:bodyPr/>
          <a:lstStyle/>
          <a:p>
            <a:r>
              <a:rPr lang="en-US" dirty="0"/>
              <a:t>I have built a AutoML app that is fully automated and any user can build a classification/regression model in under 2-3 mins without using even a single line of code. </a:t>
            </a:r>
          </a:p>
          <a:p>
            <a:r>
              <a:rPr lang="en-US" dirty="0"/>
              <a:t>The AutoML app potentially includes every stage from beginning with a raw dataset to building a machine learning model ready for deployment. It also has the ability to help with learning of machine learning model for beginners and also able to deploy small real world and industrial projects. </a:t>
            </a:r>
          </a:p>
          <a:p>
            <a:r>
              <a:rPr lang="en-US" dirty="0"/>
              <a:t>The added benefit of being a web-based application, means that it can be easily deployed and accessed by anyone.</a:t>
            </a:r>
            <a:endParaRPr lang="en-IN" dirty="0"/>
          </a:p>
        </p:txBody>
      </p:sp>
    </p:spTree>
    <p:extLst>
      <p:ext uri="{BB962C8B-B14F-4D97-AF65-F5344CB8AC3E}">
        <p14:creationId xmlns:p14="http://schemas.microsoft.com/office/powerpoint/2010/main" val="2447549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68D77-0368-AD7F-21E5-3FC021C4F7D4}"/>
              </a:ext>
            </a:extLst>
          </p:cNvPr>
          <p:cNvSpPr>
            <a:spLocks noGrp="1"/>
          </p:cNvSpPr>
          <p:nvPr>
            <p:ph type="title"/>
          </p:nvPr>
        </p:nvSpPr>
        <p:spPr/>
        <p:txBody>
          <a:bodyPr/>
          <a:lstStyle/>
          <a:p>
            <a:r>
              <a:rPr lang="en-US" dirty="0"/>
              <a:t>Scope for improvements</a:t>
            </a:r>
            <a:endParaRPr lang="en-IN" dirty="0"/>
          </a:p>
        </p:txBody>
      </p:sp>
      <p:sp>
        <p:nvSpPr>
          <p:cNvPr id="3" name="Content Placeholder 2">
            <a:extLst>
              <a:ext uri="{FF2B5EF4-FFF2-40B4-BE49-F238E27FC236}">
                <a16:creationId xmlns:a16="http://schemas.microsoft.com/office/drawing/2014/main" id="{37F30F51-C0BE-492A-91C9-294B204E26E1}"/>
              </a:ext>
            </a:extLst>
          </p:cNvPr>
          <p:cNvSpPr>
            <a:spLocks noGrp="1"/>
          </p:cNvSpPr>
          <p:nvPr>
            <p:ph idx="1"/>
          </p:nvPr>
        </p:nvSpPr>
        <p:spPr/>
        <p:txBody>
          <a:bodyPr/>
          <a:lstStyle/>
          <a:p>
            <a:r>
              <a:rPr lang="en-US" dirty="0"/>
              <a:t>The AutoML application was built with scalability in mind for future updates with ease. The classification/regression models available at the moment can be increased in the future by adding support to more models and also more pre-processing steps and hyperparameters.</a:t>
            </a:r>
          </a:p>
          <a:p>
            <a:r>
              <a:rPr lang="en-US" dirty="0"/>
              <a:t> Also, if the project could be integrated with a cloud service subscription. It would help increase the app’s ability to build more higher scale projects which require more storage facilities and computational power.</a:t>
            </a:r>
            <a:endParaRPr lang="en-IN" dirty="0"/>
          </a:p>
        </p:txBody>
      </p:sp>
    </p:spTree>
    <p:extLst>
      <p:ext uri="{BB962C8B-B14F-4D97-AF65-F5344CB8AC3E}">
        <p14:creationId xmlns:p14="http://schemas.microsoft.com/office/powerpoint/2010/main" val="41185080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635</Words>
  <Application>Microsoft Office PowerPoint</Application>
  <PresentationFormat>Widescreen</PresentationFormat>
  <Paragraphs>35</Paragraphs>
  <Slides>10</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Name: Dharineesh Karthikeyan Roll.no: CB.SC.I5DAS18006 Title: AutoML App for Learning/Deploying Machine Learning models </vt:lpstr>
      <vt:lpstr>Tentative Problem - Recap</vt:lpstr>
      <vt:lpstr>Last Review</vt:lpstr>
      <vt:lpstr>User-friendly UI (Introduction Page)</vt:lpstr>
      <vt:lpstr>PowerPoint Presentation</vt:lpstr>
      <vt:lpstr>AutoML - Regression Task</vt:lpstr>
      <vt:lpstr>PowerPoint Presentation</vt:lpstr>
      <vt:lpstr>Conclusion</vt:lpstr>
      <vt:lpstr>Scope for improvements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Dharineesh Karthikeyan Roll.no: CB.SC.I5DAS18006 Title: AutoML App for Learning/Deploying Machine Learning models </dc:title>
  <dc:creator>Dharineesh Karthikeyan</dc:creator>
  <cp:lastModifiedBy>Dharineesh Karthikeyan</cp:lastModifiedBy>
  <cp:revision>16</cp:revision>
  <dcterms:created xsi:type="dcterms:W3CDTF">2022-06-05T09:52:58Z</dcterms:created>
  <dcterms:modified xsi:type="dcterms:W3CDTF">2022-06-05T16:20:32Z</dcterms:modified>
</cp:coreProperties>
</file>

<file path=docProps/thumbnail.jpeg>
</file>